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Raleway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A44FE5-D14B-479A-ADA9-E720DF02E178}">
  <a:tblStyle styleId="{ABA44FE5-D14B-479A-ADA9-E720DF02E1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A53403-6613-4FC4-8A67-751CB36D5A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4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a1c34596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a1c34596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a2e3409d17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a2e3409d17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a7e0ff62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a7e0ff623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239395357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239395357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3dd58706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23dd58706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Inventering av parkbänkar, olika modeller 2021: 	</a:t>
            </a:r>
            <a:r>
              <a:rPr lang="en" sz="600" b="1">
                <a:solidFill>
                  <a:schemeClr val="dk1"/>
                </a:solidFill>
              </a:rPr>
              <a:t>21 st</a:t>
            </a:r>
            <a:endParaRPr sz="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b="1">
                <a:solidFill>
                  <a:schemeClr val="dk1"/>
                </a:solidFill>
              </a:rPr>
              <a:t>                 </a:t>
            </a:r>
            <a:r>
              <a:rPr lang="en" sz="600">
                <a:solidFill>
                  <a:schemeClr val="dk1"/>
                </a:solidFill>
              </a:rPr>
              <a:t>Picknickbänkar			</a:t>
            </a:r>
            <a:r>
              <a:rPr lang="en" sz="600" b="1">
                <a:solidFill>
                  <a:schemeClr val="dk1"/>
                </a:solidFill>
              </a:rPr>
              <a:t>10 st</a:t>
            </a:r>
            <a:endParaRPr sz="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Några har kasserats eftersom de var i alltför dåligt skick.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Riksbyggen har bidragit med 2 bänkar som skulle kasseras i annan förening.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En medlem har bidragit med en bänk.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Samtliga parkbänkar har slipats och målats 2 ggr med färg framtagen för att så mycket som möjligt likna fönsterfodren på Raketgatan 10. 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Arbetet utfördes under våren 2022 av kommunens verksamhet för arbetsrehabilitering för personer som behöver träna före återgång i arbetslivet, Vägen Ut!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Bänkarna förvaras inomhus under vintern och under våren 2023 kommer picknickbänkarna samt några parkbänkar som behöver bättras på, att målas av Vägen ut!</a:t>
            </a:r>
            <a:endParaRPr sz="6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39395357e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39395357e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39395357e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239395357e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9df673d1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9df673d1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a7e0ff623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a7e0ff623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addf893d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addf893d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a43b358a75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a43b358a75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addf893d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1addf893d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a7e0ff623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a7e0ff623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3386d73e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23386d73e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3dd5870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3dd5870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3386d73e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23386d73e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3dd58706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23dd58706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3386d73e9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23386d73e9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9d157587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9d157587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3a7984f99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3a7984f99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9d463e158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9d463e158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a4c71efa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a4c71efa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d463e158f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9d463e158f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9d463e158f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9d463e158f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1a77c751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21a77c751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3386d73e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3386d73e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7d7e1285d66231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7d7e1285d66231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9d463e158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9d463e158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a7e0ff623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a7e0ff623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a4c71efa3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a4c71efa3a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a7e0ff62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a7e0ff62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976ff8a3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976ff8a3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976ff8a30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976ff8a30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d463e158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d463e158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da8e4ee2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da8e4ee2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9da8e4ee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9da8e4ee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6" name="Google Shape;76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5" name="Google Shape;35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1" name="Google Shape;51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8" name="Google Shape;58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5" name="Google Shape;6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36650" y="4616950"/>
            <a:ext cx="3207351" cy="5265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ute@brfnorraguldheden.s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fnorraguldheden.s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itt.riksbyggen.s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727950" y="131607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Information från styrelsen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727950" y="2475950"/>
            <a:ext cx="7688100" cy="3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565" b="1" i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BRF Norra Guldheden Nr 1: Informationsmöte den 22 november 2023</a:t>
            </a:r>
            <a:endParaRPr sz="72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72780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Räntepolicy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 txBox="1"/>
          <p:nvPr/>
        </p:nvSpPr>
        <p:spPr>
          <a:xfrm>
            <a:off x="832525" y="2024950"/>
            <a:ext cx="7175400" cy="23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Antogs på medlemsstämman 2018-04-10 och består av: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800"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Upplåning skall göras i form av banklån till rörlig och fast ränta och skall vara kostnadseffektiv. Med rörlig ränta förstås 90 dagar Stibor-bunden ränta, normalt med 1 års bindningstid.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Upplåningen skall göras på sätt att den ger, för föreningen, förutsägbara framtida kostnader och så långt det är möjligt stabila kostnader över åren.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Upplåningen skall innebära ett minimum av risk för föreningen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title"/>
          </p:nvPr>
        </p:nvSpPr>
        <p:spPr>
          <a:xfrm>
            <a:off x="72780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Räntepolicy - Nuläge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66" name="Google Shape;166;p24"/>
          <p:cNvGraphicFramePr/>
          <p:nvPr/>
        </p:nvGraphicFramePr>
        <p:xfrm>
          <a:off x="839600" y="21448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{CCA53403-6613-4FC4-8A67-751CB36D5A7C}</a:tableStyleId>
              </a:tblPr>
              <a:tblGrid>
                <a:gridCol w="39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93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2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#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Lån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2021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2022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2023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2024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2025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2026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Bundet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60 mkr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Bundet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60 mkr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Bundet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60 mkr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Rörligt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97 mkr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67" name="Google Shape;167;p24"/>
          <p:cNvCxnSpPr/>
          <p:nvPr/>
        </p:nvCxnSpPr>
        <p:spPr>
          <a:xfrm>
            <a:off x="3033250" y="2695225"/>
            <a:ext cx="29427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8" name="Google Shape;168;p24"/>
          <p:cNvCxnSpPr/>
          <p:nvPr/>
        </p:nvCxnSpPr>
        <p:spPr>
          <a:xfrm>
            <a:off x="4007425" y="3084683"/>
            <a:ext cx="29427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169;p24"/>
          <p:cNvCxnSpPr/>
          <p:nvPr/>
        </p:nvCxnSpPr>
        <p:spPr>
          <a:xfrm>
            <a:off x="4990650" y="3474142"/>
            <a:ext cx="29427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24"/>
          <p:cNvCxnSpPr/>
          <p:nvPr/>
        </p:nvCxnSpPr>
        <p:spPr>
          <a:xfrm>
            <a:off x="4988275" y="3863600"/>
            <a:ext cx="9810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ctrTitle"/>
          </p:nvPr>
        </p:nvSpPr>
        <p:spPr>
          <a:xfrm>
            <a:off x="493175" y="39552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1"/>
          </p:nvPr>
        </p:nvSpPr>
        <p:spPr>
          <a:xfrm>
            <a:off x="729625" y="1436675"/>
            <a:ext cx="76881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Välkomna - presentation av styrelsen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ekonomi - ekonomigruppen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/>
              <a:t>Vår utemiljö - utegruppen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Våra informationsvägar - kommunikationsgruppen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Underhåll av våra hus - teknikgruppen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Information från valberedningen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10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Utegruppen</a:t>
            </a:r>
            <a:endParaRPr sz="4200"/>
          </a:p>
        </p:txBody>
      </p:sp>
      <p:sp>
        <p:nvSpPr>
          <p:cNvPr id="182" name="Google Shape;182;p26"/>
          <p:cNvSpPr txBox="1"/>
          <p:nvPr/>
        </p:nvSpPr>
        <p:spPr>
          <a:xfrm>
            <a:off x="822050" y="2304225"/>
            <a:ext cx="3435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Röjdagar och planteringsdagar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Skräpplockning i samband med container i området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Pallkragar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25861">
            <a:off x="6323017" y="1783950"/>
            <a:ext cx="1636776" cy="23095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29525">
            <a:off x="4779034" y="1718510"/>
            <a:ext cx="1636628" cy="24404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Renovering av picknickbänkar</a:t>
            </a:r>
            <a:endParaRPr/>
          </a:p>
        </p:txBody>
      </p:sp>
      <p:sp>
        <p:nvSpPr>
          <p:cNvPr id="190" name="Google Shape;190;p27"/>
          <p:cNvSpPr txBox="1"/>
          <p:nvPr/>
        </p:nvSpPr>
        <p:spPr>
          <a:xfrm>
            <a:off x="821950" y="2043025"/>
            <a:ext cx="3588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9 bänkar har slipats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och målats 2 ggr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(1 har oljats in)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Obs! Tänk på brandgatorna!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275" y="1785725"/>
            <a:ext cx="3809126" cy="285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/>
        </p:nvSpPr>
        <p:spPr>
          <a:xfrm>
            <a:off x="821950" y="2195425"/>
            <a:ext cx="3187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Dalheimersgatan 4-6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Omtag på Raketgatan 1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727800" y="1326325"/>
            <a:ext cx="7688400" cy="10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Återställning av arbetsplatserna</a:t>
            </a:r>
            <a:endParaRPr sz="4500"/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9175" y="1908950"/>
            <a:ext cx="4520451" cy="241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/>
        </p:nvSpPr>
        <p:spPr>
          <a:xfrm>
            <a:off x="813925" y="2383950"/>
            <a:ext cx="31878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760350" y="1326325"/>
            <a:ext cx="76884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Pergola</a:t>
            </a:r>
            <a:endParaRPr sz="2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 l="52189" t="33087" r="19590" b="41955"/>
          <a:stretch/>
        </p:blipFill>
        <p:spPr>
          <a:xfrm>
            <a:off x="884675" y="2259525"/>
            <a:ext cx="4096302" cy="25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/>
          <p:nvPr/>
        </p:nvSpPr>
        <p:spPr>
          <a:xfrm rot="2204039">
            <a:off x="3582514" y="3367975"/>
            <a:ext cx="177060" cy="171061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/>
            </a:outerShdw>
            <a:reflection stA="98000"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4">
            <a:alphaModFix/>
          </a:blip>
          <a:srcRect t="28663"/>
          <a:stretch/>
        </p:blipFill>
        <p:spPr>
          <a:xfrm>
            <a:off x="5214975" y="737125"/>
            <a:ext cx="3857625" cy="36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/>
          <p:nvPr/>
        </p:nvSpPr>
        <p:spPr>
          <a:xfrm>
            <a:off x="813925" y="2383950"/>
            <a:ext cx="31878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760350" y="1326325"/>
            <a:ext cx="7688400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Fler medlemmar</a:t>
            </a:r>
            <a:endParaRPr sz="2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813925" y="2066175"/>
            <a:ext cx="55128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Vi söker fler som vill engagera sig!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Ta kontakt för att veta när nästa möte är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ute@brfnorraguldheden.se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Nästa möte är 5 februari. 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ctrTitle"/>
          </p:nvPr>
        </p:nvSpPr>
        <p:spPr>
          <a:xfrm>
            <a:off x="493175" y="39552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ubTitle" idx="1"/>
          </p:nvPr>
        </p:nvSpPr>
        <p:spPr>
          <a:xfrm>
            <a:off x="729625" y="1436675"/>
            <a:ext cx="76881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Välkomna - presentation av styrelsen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ekonomi - ekonomigruppen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utemiljö - utegruppen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/>
              <a:t>Våra informationsvägar - kommunikationsgruppen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Underhåll av våra hus - teknikgruppen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Information från valberedningen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/>
          <p:nvPr/>
        </p:nvSpPr>
        <p:spPr>
          <a:xfrm>
            <a:off x="564925" y="1500400"/>
            <a:ext cx="3842700" cy="328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title"/>
          </p:nvPr>
        </p:nvSpPr>
        <p:spPr>
          <a:xfrm>
            <a:off x="564925" y="1605600"/>
            <a:ext cx="3842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Styrelsens formella kanaler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32"/>
          <p:cNvSpPr txBox="1">
            <a:spLocks noGrp="1"/>
          </p:cNvSpPr>
          <p:nvPr>
            <p:ph type="body" idx="1"/>
          </p:nvPr>
        </p:nvSpPr>
        <p:spPr>
          <a:xfrm>
            <a:off x="636175" y="2140800"/>
            <a:ext cx="3700200" cy="25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5516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en" sz="1650">
                <a:solidFill>
                  <a:srgbClr val="000000"/>
                </a:solidFill>
              </a:rPr>
              <a:t>Styrelsens funktionsmail </a:t>
            </a:r>
            <a:r>
              <a:rPr lang="en" sz="1650">
                <a:solidFill>
                  <a:srgbClr val="007ACC"/>
                </a:solidFill>
              </a:rPr>
              <a:t>styrelsen@brfnorraguldheden.se</a:t>
            </a:r>
            <a:endParaRPr sz="1650">
              <a:solidFill>
                <a:srgbClr val="007ACC"/>
              </a:solidFill>
            </a:endParaRPr>
          </a:p>
          <a:p>
            <a:pPr marL="457200" lvl="0" indent="-32551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en" sz="1650">
                <a:solidFill>
                  <a:srgbClr val="000000"/>
                </a:solidFill>
              </a:rPr>
              <a:t>Hemsidan</a:t>
            </a:r>
            <a:r>
              <a:rPr lang="en" sz="165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55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http://www.brfnorraguldheden.se/</a:t>
            </a:r>
            <a:endParaRPr sz="1550" u="sng">
              <a:solidFill>
                <a:schemeClr val="accent5"/>
              </a:solidFill>
            </a:endParaRPr>
          </a:p>
          <a:p>
            <a:pPr marL="457200" lvl="0" indent="-32551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en" sz="1650">
                <a:solidFill>
                  <a:srgbClr val="000000"/>
                </a:solidFill>
              </a:rPr>
              <a:t>Utskick i boendes brevlåda</a:t>
            </a:r>
            <a:endParaRPr sz="1650">
              <a:solidFill>
                <a:srgbClr val="000000"/>
              </a:solidFill>
            </a:endParaRPr>
          </a:p>
          <a:p>
            <a:pPr marL="457200" lvl="0" indent="-32551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en" sz="1650">
                <a:solidFill>
                  <a:srgbClr val="000000"/>
                </a:solidFill>
              </a:rPr>
              <a:t>Anslagstavla i entréerna</a:t>
            </a:r>
            <a:endParaRPr sz="1650"/>
          </a:p>
        </p:txBody>
      </p:sp>
      <p:sp>
        <p:nvSpPr>
          <p:cNvPr id="228" name="Google Shape;228;p32"/>
          <p:cNvSpPr/>
          <p:nvPr/>
        </p:nvSpPr>
        <p:spPr>
          <a:xfrm>
            <a:off x="4811100" y="1500400"/>
            <a:ext cx="3842700" cy="328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4811100" y="1605600"/>
            <a:ext cx="3842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Förvaltarens och medlemmars kanaler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32"/>
          <p:cNvSpPr txBox="1">
            <a:spLocks noGrp="1"/>
          </p:cNvSpPr>
          <p:nvPr>
            <p:ph type="body" idx="1"/>
          </p:nvPr>
        </p:nvSpPr>
        <p:spPr>
          <a:xfrm>
            <a:off x="4882350" y="2448600"/>
            <a:ext cx="3700200" cy="22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25516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en" sz="1650">
                <a:solidFill>
                  <a:srgbClr val="000000"/>
                </a:solidFill>
              </a:rPr>
              <a:t>Mitt Riksbyggen</a:t>
            </a:r>
            <a:br>
              <a:rPr lang="en" sz="1650">
                <a:solidFill>
                  <a:srgbClr val="000000"/>
                </a:solidFill>
              </a:rPr>
            </a:br>
            <a:r>
              <a:rPr lang="en" sz="16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https://mitt.riksbyggen.se/</a:t>
            </a:r>
            <a:endParaRPr sz="1600">
              <a:solidFill>
                <a:srgbClr val="007ACC"/>
              </a:solidFill>
            </a:endParaRPr>
          </a:p>
          <a:p>
            <a:pPr marL="457200" lvl="0" indent="-32551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en" sz="1650">
                <a:solidFill>
                  <a:srgbClr val="000000"/>
                </a:solidFill>
              </a:rPr>
              <a:t>Högtrycket</a:t>
            </a:r>
            <a:r>
              <a:rPr lang="en" sz="165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sz="1550" u="sng">
              <a:solidFill>
                <a:schemeClr val="accent5"/>
              </a:solidFill>
            </a:endParaRPr>
          </a:p>
          <a:p>
            <a:pPr marL="457200" lvl="0" indent="-325516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●"/>
            </a:pPr>
            <a:r>
              <a:rPr lang="en" sz="1650">
                <a:solidFill>
                  <a:srgbClr val="000000"/>
                </a:solidFill>
              </a:rPr>
              <a:t>Medlemmarnas Facebookgrupp</a:t>
            </a:r>
            <a:br>
              <a:rPr lang="en" sz="1650">
                <a:solidFill>
                  <a:srgbClr val="000000"/>
                </a:solidFill>
              </a:rPr>
            </a:br>
            <a:r>
              <a:rPr lang="en" sz="1600">
                <a:solidFill>
                  <a:srgbClr val="4472C4"/>
                </a:solidFill>
              </a:rPr>
              <a:t>Brf Norra Guldheden</a:t>
            </a:r>
            <a:endParaRPr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ctrTitle"/>
          </p:nvPr>
        </p:nvSpPr>
        <p:spPr>
          <a:xfrm>
            <a:off x="493175" y="39552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729625" y="1436675"/>
            <a:ext cx="76881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/>
              <a:t>Välkomna - presentation av styrelsen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ekonomi - ekonomigruppen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utemiljö - utegruppen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Våra informationsvägar - kommunikationsgruppen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Underhåll av våra hus - teknikgruppen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Information från valberedningen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Genomförda och pågående aktiviteter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33"/>
          <p:cNvSpPr txBox="1">
            <a:spLocks noGrp="1"/>
          </p:cNvSpPr>
          <p:nvPr>
            <p:ph type="body" idx="1"/>
          </p:nvPr>
        </p:nvSpPr>
        <p:spPr>
          <a:xfrm>
            <a:off x="727650" y="1853850"/>
            <a:ext cx="7688700" cy="30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96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92"/>
              <a:buChar char="●"/>
            </a:pPr>
            <a:r>
              <a:rPr lang="en" sz="1591">
                <a:solidFill>
                  <a:srgbClr val="000000"/>
                </a:solidFill>
              </a:rPr>
              <a:t>Uppdatering av informationsmaterial</a:t>
            </a:r>
            <a:endParaRPr sz="1591">
              <a:solidFill>
                <a:srgbClr val="000000"/>
              </a:solidFill>
            </a:endParaRPr>
          </a:p>
          <a:p>
            <a:pPr marL="914400" lvl="1" indent="-32968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Char char="○"/>
            </a:pPr>
            <a:r>
              <a:rPr lang="en" sz="1591" i="1">
                <a:solidFill>
                  <a:srgbClr val="000000"/>
                </a:solidFill>
              </a:rPr>
              <a:t>Välkomstfoldern </a:t>
            </a:r>
            <a:r>
              <a:rPr lang="en" sz="1591">
                <a:solidFill>
                  <a:srgbClr val="000000"/>
                </a:solidFill>
              </a:rPr>
              <a:t>klar och ges ut till nyinflyttade</a:t>
            </a:r>
            <a:br>
              <a:rPr lang="en" sz="1591">
                <a:solidFill>
                  <a:srgbClr val="000000"/>
                </a:solidFill>
              </a:rPr>
            </a:br>
            <a:endParaRPr sz="1591">
              <a:solidFill>
                <a:srgbClr val="000000"/>
              </a:solidFill>
            </a:endParaRPr>
          </a:p>
          <a:p>
            <a:pPr marL="457200" lvl="0" indent="-32968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Char char="●"/>
            </a:pPr>
            <a:r>
              <a:rPr lang="en" sz="1591">
                <a:solidFill>
                  <a:srgbClr val="000000"/>
                </a:solidFill>
              </a:rPr>
              <a:t>Föreningens hemsida</a:t>
            </a:r>
            <a:endParaRPr sz="1591">
              <a:solidFill>
                <a:srgbClr val="000000"/>
              </a:solidFill>
            </a:endParaRPr>
          </a:p>
          <a:p>
            <a:pPr marL="914400" lvl="1" indent="-32968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Char char="○"/>
            </a:pPr>
            <a:r>
              <a:rPr lang="en" sz="1591">
                <a:solidFill>
                  <a:srgbClr val="000000"/>
                </a:solidFill>
              </a:rPr>
              <a:t>Lagts över på snabbare plattform</a:t>
            </a:r>
            <a:endParaRPr sz="1591">
              <a:solidFill>
                <a:srgbClr val="000000"/>
              </a:solidFill>
            </a:endParaRPr>
          </a:p>
          <a:p>
            <a:pPr marL="914400" lvl="1" indent="-32968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92"/>
              <a:buChar char="○"/>
            </a:pPr>
            <a:r>
              <a:rPr lang="en" sz="1591">
                <a:solidFill>
                  <a:srgbClr val="000000"/>
                </a:solidFill>
              </a:rPr>
              <a:t>Uppdateras mer löpande</a:t>
            </a:r>
            <a:endParaRPr sz="159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ctrTitle"/>
          </p:nvPr>
        </p:nvSpPr>
        <p:spPr>
          <a:xfrm>
            <a:off x="493175" y="39552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subTitle" idx="1"/>
          </p:nvPr>
        </p:nvSpPr>
        <p:spPr>
          <a:xfrm>
            <a:off x="729625" y="1436675"/>
            <a:ext cx="76881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Välkomna - presentation av styrelsen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ekonomi - ekonomigruppen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utemiljö - utegruppen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Våra informationsvägar - kommunikationsgruppen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/>
              <a:t>Underhåll av våra hus - teknikgruppen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Information från valberedningen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Ventilation i röda punkthusen</a:t>
            </a:r>
            <a:endParaRPr/>
          </a:p>
        </p:txBody>
      </p:sp>
      <p:sp>
        <p:nvSpPr>
          <p:cNvPr id="248" name="Google Shape;248;p3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Ventilationsproblem påtalade vid Obligatorisk Ventilations-Kontroll (OVK) skall åtgärdas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Åtgärdat i låghusen och de vita punkthusen som har självdrag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De röda punkthusen har fläktar för forcerad ventilation</a:t>
            </a:r>
            <a:endParaRPr sz="2100"/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SzPts val="358"/>
              <a:buNone/>
            </a:pPr>
            <a:endParaRPr sz="2100"/>
          </a:p>
        </p:txBody>
      </p:sp>
      <p:sp>
        <p:nvSpPr>
          <p:cNvPr id="249" name="Google Shape;249;p35"/>
          <p:cNvSpPr txBox="1"/>
          <p:nvPr/>
        </p:nvSpPr>
        <p:spPr>
          <a:xfrm>
            <a:off x="5732125" y="207422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Ventilation i röda punkthusen</a:t>
            </a:r>
            <a:endParaRPr/>
          </a:p>
        </p:txBody>
      </p:sp>
      <p:sp>
        <p:nvSpPr>
          <p:cNvPr id="255" name="Google Shape;255;p36"/>
          <p:cNvSpPr txBox="1">
            <a:spLocks noGrp="1"/>
          </p:cNvSpPr>
          <p:nvPr>
            <p:ph type="body" idx="1"/>
          </p:nvPr>
        </p:nvSpPr>
        <p:spPr>
          <a:xfrm>
            <a:off x="727650" y="2040593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Separata fläktar för ventilation och rökgas installeras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Arbetet med nya fläktar och besiktning av lägenheter genomfört på Raketgatan 3. Upptäckta problem med ventilation i vissa lägenheter skall nu åtgärdas innan godkännande.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-"/>
            </a:pPr>
            <a:r>
              <a:rPr lang="en" sz="2100"/>
              <a:t>Planerat att genomföras på RG 5, 7 och 9 under 2024</a:t>
            </a:r>
            <a:endParaRPr sz="2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Fönsterrenoveringar status</a:t>
            </a:r>
            <a:endParaRPr/>
          </a:p>
        </p:txBody>
      </p:sp>
      <p:sp>
        <p:nvSpPr>
          <p:cNvPr id="261" name="Google Shape;261;p3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822200" cy="24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Renovering av fönster på Raketgatan 3 färdigställs januari 2024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RG 5 färdigställs hösten 2024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RG7 påbörjas våren 2024</a:t>
            </a:r>
            <a:endParaRPr sz="2100"/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2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Fönsterrenoveringar</a:t>
            </a:r>
            <a:endParaRPr/>
          </a:p>
        </p:txBody>
      </p:sp>
      <p:sp>
        <p:nvSpPr>
          <p:cNvPr id="267" name="Google Shape;267;p3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Trasiga delar byts ut i båge och karm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Innerglaset byts ut mot energiglas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Fönsterbåge och karm har skrapats trärena,  oljats in med linolja, grundmålats och strukits flertalet ggr med linoljefärg. 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-"/>
            </a:pPr>
            <a:r>
              <a:rPr lang="en" sz="2100"/>
              <a:t>Akut trasiga fönster i alla hus åtgärdas löpande</a:t>
            </a:r>
            <a:endParaRPr sz="2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Skalskydd, dvs tak, fönster och väggar</a:t>
            </a:r>
            <a:endParaRPr/>
          </a:p>
        </p:txBody>
      </p:sp>
      <p:sp>
        <p:nvSpPr>
          <p:cNvPr id="273" name="Google Shape;273;p3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Statusanalys gjord på Raketgatan 3, 5 och 7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Fönster kräver åtgärd men övrigt skalskydd bedöms mindre akut då bl.a. ingen fuktproblematik finns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-"/>
            </a:pPr>
            <a:r>
              <a:rPr lang="en" sz="2100"/>
              <a:t>Planerar nu för renovering av tak och väggar på RG3 under 2025</a:t>
            </a:r>
            <a:endParaRPr sz="2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Fuktproblem på Raketgatan 6</a:t>
            </a:r>
            <a:endParaRPr/>
          </a:p>
        </p:txBody>
      </p:sp>
      <p:sp>
        <p:nvSpPr>
          <p:cNvPr id="279" name="Google Shape;279;p4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Tak, väggar och fönster renoverades 2016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" sz="2100"/>
              <a:t>Problem med inträngande fukt till några lägenheter upptäcktes och åtgärdades 2022</a:t>
            </a:r>
            <a:endParaRPr sz="2100"/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-"/>
            </a:pPr>
            <a:r>
              <a:rPr lang="en" sz="2100"/>
              <a:t>Tyvärr har vi nyligen fått rapporter om samma problem igen. Utredning om orsak och åtgärd pågår.</a:t>
            </a:r>
            <a:endParaRPr sz="2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Dalheimersgatan 3</a:t>
            </a:r>
            <a:endParaRPr/>
          </a:p>
        </p:txBody>
      </p:sp>
      <p:sp>
        <p:nvSpPr>
          <p:cNvPr id="285" name="Google Shape;285;p41"/>
          <p:cNvSpPr txBox="1">
            <a:spLocks noGrp="1"/>
          </p:cNvSpPr>
          <p:nvPr>
            <p:ph type="body" idx="1"/>
          </p:nvPr>
        </p:nvSpPr>
        <p:spPr>
          <a:xfrm>
            <a:off x="727650" y="18538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Problem med inträngande vatten i fasader sedan husen byggdes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Renoverades 2015 av Öbergs på uppdrag av Riksbyggen. Man fogade om, bytte trasiga tegelstenar samt hydrofoberade fasaden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2018 uppdagades åter fuktproblem. Ingen uppenbar orsak. Flera utredningar har gjorts, bl.a. av forskningsinstitutet RISE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286" name="Google Shape;2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49" y="3611950"/>
            <a:ext cx="3375599" cy="15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500" y="3607575"/>
            <a:ext cx="1884051" cy="153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4251" y="3607576"/>
            <a:ext cx="1459618" cy="15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Dalheimersgatan 3</a:t>
            </a:r>
            <a:endParaRPr/>
          </a:p>
        </p:txBody>
      </p:sp>
      <p:sp>
        <p:nvSpPr>
          <p:cNvPr id="294" name="Google Shape;294;p42"/>
          <p:cNvSpPr txBox="1">
            <a:spLocks noGrp="1"/>
          </p:cNvSpPr>
          <p:nvPr>
            <p:ph type="body" idx="1"/>
          </p:nvPr>
        </p:nvSpPr>
        <p:spPr>
          <a:xfrm>
            <a:off x="727650" y="18538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Dialog med stadsbyggnadskontoret sedan ett år. Vårt område omfattas av riksintresse för kulturmiljövård, är med i stadens bevarandeprogram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Sökt och fått bygglov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Åtgärd- tilläggsisolera med 30 mm stenullsskiva som putsas med mineralisk tjockputs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Referens Raketgatan 1 och 9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295" name="Google Shape;29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9875" y="3904536"/>
            <a:ext cx="1633174" cy="119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1575" y="3894191"/>
            <a:ext cx="1818299" cy="122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9653" y="3906862"/>
            <a:ext cx="1467648" cy="119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av styrelsen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1"/>
          </p:nvPr>
        </p:nvSpPr>
        <p:spPr>
          <a:xfrm>
            <a:off x="729452" y="203055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Kristina Hulterström, Ordförande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Klas Apelgren, Vice Ordförande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Alexander Krook, Ledamot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Per Löfgren, Ledamot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Barbara Lundberg, Ledamot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Eva Lidén, Ledamot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Thomas Pringle, Ledamot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Tomas Bäckman, Suppleant</a:t>
            </a:r>
            <a:endParaRPr sz="1779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79"/>
              <a:t>Mats Berg, Suppleant</a:t>
            </a:r>
            <a:endParaRPr sz="1779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480"/>
              <a:t> </a:t>
            </a:r>
            <a:endParaRPr sz="148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Dalheimersgatan 3</a:t>
            </a:r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body" idx="1"/>
          </p:nvPr>
        </p:nvSpPr>
        <p:spPr>
          <a:xfrm>
            <a:off x="727650" y="1853850"/>
            <a:ext cx="76887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Preliminär tidsplan: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Inventering väggfärg ytterväggar - måste målas med diffusionsöppen färg så att fukt kan vandra in och ut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Februari 2024 - Ställning upp</a:t>
            </a:r>
            <a:endParaRPr sz="1600"/>
          </a:p>
          <a:p>
            <a:pPr marL="91440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Fönsterkarmar åtgärdas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Mars - Isolering 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April - Putsning, vid temperatur över 5 grader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600"/>
              <a:buChar char="-"/>
            </a:pPr>
            <a:r>
              <a:rPr lang="en" sz="1600"/>
              <a:t>Maj - Bygglov söks för samma åtgärder DHG 5</a:t>
            </a:r>
            <a:endParaRPr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Dalheimersgatan</a:t>
            </a:r>
            <a:endParaRPr/>
          </a:p>
        </p:txBody>
      </p:sp>
      <p:sp>
        <p:nvSpPr>
          <p:cNvPr id="309" name="Google Shape;309;p44"/>
          <p:cNvSpPr txBox="1">
            <a:spLocks noGrp="1"/>
          </p:cNvSpPr>
          <p:nvPr>
            <p:ph type="body" idx="1"/>
          </p:nvPr>
        </p:nvSpPr>
        <p:spPr>
          <a:xfrm>
            <a:off x="727650" y="1853850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Fuktskadade lägenheter: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Eventuellt mögel tvättas bort.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Ytterväggars ytskikt målas med diffusionsöppen färg som gör att väggen kan andas- att fukten kan vandra fram och tillbaka beroende på årstid, väder och vind.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Fuktmättad väggar får torka ut med ny isolering som hindrar inträngande vatten och höjer temperaturen inne i muren samt minskar energiåtgång för uppvärmning av lägenheterna.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500"/>
              <a:buChar char="-"/>
            </a:pPr>
            <a:r>
              <a:rPr lang="en" sz="1500"/>
              <a:t>Kontrollmätning av fukt i väggar- utvärdering om vidare åtgärder invändigt</a:t>
            </a:r>
            <a:endParaRPr sz="15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Fukt i väggar Dalheimersgatan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6" name="Google Shape;316;p45"/>
          <p:cNvPicPr preferRelativeResize="0"/>
          <p:nvPr/>
        </p:nvPicPr>
        <p:blipFill rotWithShape="1">
          <a:blip r:embed="rId3">
            <a:alphaModFix/>
          </a:blip>
          <a:srcRect r="7441"/>
          <a:stretch/>
        </p:blipFill>
        <p:spPr>
          <a:xfrm>
            <a:off x="258400" y="551100"/>
            <a:ext cx="7120701" cy="410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Laddpool för elbilar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body" idx="1"/>
          </p:nvPr>
        </p:nvSpPr>
        <p:spPr>
          <a:xfrm>
            <a:off x="729450" y="1938450"/>
            <a:ext cx="3249300" cy="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1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/>
              <a:t>5 nya elbilsladdare färdigställdes i Juli 2022. Utnyttjandet av poolen har stabiliserats och har nu 34 hushåll aktiva användare, med en förbrukning på ca 32 000kWh/år.</a:t>
            </a:r>
            <a:endParaRPr sz="2000"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980075"/>
            <a:ext cx="1969650" cy="196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/>
        </p:nvSpPr>
        <p:spPr>
          <a:xfrm>
            <a:off x="4162750" y="1604150"/>
            <a:ext cx="33879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975" y="1485900"/>
            <a:ext cx="4010224" cy="24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Guldhedsgården</a:t>
            </a:r>
            <a:endParaRPr/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006250"/>
            <a:ext cx="687705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Guldhedsgården</a:t>
            </a:r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body" idx="1"/>
          </p:nvPr>
        </p:nvSpPr>
        <p:spPr>
          <a:xfrm>
            <a:off x="729450" y="2082675"/>
            <a:ext cx="7688700" cy="26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12" b="1"/>
              <a:t>Ett allaktivitetshus för alla medlemmar?</a:t>
            </a:r>
            <a:endParaRPr sz="1612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12"/>
              <a:t>Festlokal, möteslokal, styrelserum, gym, stickkafé etc? </a:t>
            </a:r>
            <a:br>
              <a:rPr lang="en" sz="1612"/>
            </a:br>
            <a:r>
              <a:rPr lang="en" sz="1612"/>
              <a:t>Vad vill vi i så fall ha för möjliga aktiviteter i huset?</a:t>
            </a:r>
            <a:endParaRPr sz="1612"/>
          </a:p>
          <a:p>
            <a:pPr marL="457200" lvl="0" indent="-33099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13"/>
              <a:buChar char="●"/>
            </a:pPr>
            <a:r>
              <a:rPr lang="en" sz="1612"/>
              <a:t>Bilda arbetsgrupp bland medlemmar</a:t>
            </a:r>
            <a:endParaRPr sz="1612"/>
          </a:p>
          <a:p>
            <a:pPr marL="457200" lvl="0" indent="-330993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613"/>
              <a:buChar char="●"/>
            </a:pPr>
            <a:r>
              <a:rPr lang="en" sz="1612"/>
              <a:t>Representanter från styrelsen bildar styrgrupp</a:t>
            </a:r>
            <a:endParaRPr sz="1612"/>
          </a:p>
          <a:p>
            <a:pPr marL="457200" lvl="0" indent="-330993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613"/>
              <a:buChar char="●"/>
            </a:pPr>
            <a:r>
              <a:rPr lang="en" sz="1612"/>
              <a:t>Budgeterat 2,7 mkr i 2024 års budget för renovering</a:t>
            </a:r>
            <a:endParaRPr sz="1612"/>
          </a:p>
          <a:p>
            <a:pPr marL="457200" lvl="0" indent="-330993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613"/>
              <a:buChar char="●"/>
            </a:pPr>
            <a:r>
              <a:rPr lang="en" sz="1612"/>
              <a:t>Hyra ut dagens styrelserum, festlokal mm</a:t>
            </a:r>
            <a:endParaRPr sz="1612"/>
          </a:p>
          <a:p>
            <a:pPr marL="457200" lvl="0" indent="-330993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613"/>
              <a:buChar char="●"/>
            </a:pPr>
            <a:r>
              <a:rPr lang="en" sz="1612"/>
              <a:t>Stämmobeslut krävs för ändrad lokalanvändning</a:t>
            </a:r>
            <a:endParaRPr sz="1612"/>
          </a:p>
          <a:p>
            <a:pPr marL="457200" lvl="0" indent="0" algn="l" rtl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3312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endParaRPr sz="1612"/>
          </a:p>
        </p:txBody>
      </p:sp>
      <p:pic>
        <p:nvPicPr>
          <p:cNvPr id="338" name="Google Shape;33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2672" y="1514878"/>
            <a:ext cx="2247238" cy="216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ctrTitle"/>
          </p:nvPr>
        </p:nvSpPr>
        <p:spPr>
          <a:xfrm>
            <a:off x="493175" y="39552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subTitle" idx="1"/>
          </p:nvPr>
        </p:nvSpPr>
        <p:spPr>
          <a:xfrm>
            <a:off x="729625" y="1436675"/>
            <a:ext cx="76881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Välkomna - presentation av styrelsen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ekonomi - ekonomigruppen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utemiljö - utegruppen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Våra informationsvägar - kommunikationsgruppen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Underhåll av våra hus - teknikgruppen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/>
              <a:t>Information från valberedningen</a:t>
            </a:r>
            <a:endParaRPr sz="24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0"/>
          <p:cNvSpPr txBox="1">
            <a:spLocks noGrp="1"/>
          </p:cNvSpPr>
          <p:nvPr>
            <p:ph type="title"/>
          </p:nvPr>
        </p:nvSpPr>
        <p:spPr>
          <a:xfrm>
            <a:off x="729450" y="1307250"/>
            <a:ext cx="76887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Valberedningen har ordet</a:t>
            </a:r>
            <a:endParaRPr/>
          </a:p>
        </p:txBody>
      </p:sp>
      <p:pic>
        <p:nvPicPr>
          <p:cNvPr id="350" name="Google Shape;35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25" y="2049500"/>
            <a:ext cx="5241199" cy="28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ctrTitle"/>
          </p:nvPr>
        </p:nvSpPr>
        <p:spPr>
          <a:xfrm>
            <a:off x="493175" y="395525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729625" y="1436675"/>
            <a:ext cx="76881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Välkomna - presentation av styrelsen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 b="1"/>
              <a:t>Vår ekonomi - ekonomigruppen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 utemiljö - utegruppen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Våra informationsvägar - kommunikationsgruppen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Underhåll av våra hus - teknikgruppen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Information från valberedningen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/>
        </p:nvSpPr>
        <p:spPr>
          <a:xfrm>
            <a:off x="5479425" y="2104665"/>
            <a:ext cx="3262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I reparationer ingår bland annat: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Luftning av element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Lagning enstaka fönster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Byte av tvättmaskiner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Reparation av torktumlare, dörrar m m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5479425" y="3422506"/>
            <a:ext cx="3173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Planerat underhåll: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ato"/>
              <a:buChar char="❖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Fönster på Raketgatan 5 och 7 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ato"/>
              <a:buChar char="❖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Målning vissa trapphus och torkrum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ato"/>
              <a:buChar char="❖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OVK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9" name="Google Shape;119;p18"/>
          <p:cNvCxnSpPr/>
          <p:nvPr/>
        </p:nvCxnSpPr>
        <p:spPr>
          <a:xfrm rot="10800000" flipH="1">
            <a:off x="4543775" y="2296706"/>
            <a:ext cx="935700" cy="562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" name="Google Shape;120;p18"/>
          <p:cNvCxnSpPr/>
          <p:nvPr/>
        </p:nvCxnSpPr>
        <p:spPr>
          <a:xfrm>
            <a:off x="4550825" y="3071181"/>
            <a:ext cx="945600" cy="522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121" name="Google Shape;121;p18"/>
          <p:cNvGraphicFramePr/>
          <p:nvPr/>
        </p:nvGraphicFramePr>
        <p:xfrm>
          <a:off x="847725" y="19844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{ABA44FE5-D14B-479A-ADA9-E720DF02E178}</a:tableStyleId>
              </a:tblPr>
              <a:tblGrid>
                <a:gridCol w="11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ED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Prognos 2023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ED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Budget 2024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Intäkter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31 844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31 958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Ränteintäkt.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1 200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Reparationer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−4 790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−4 000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Underhåll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−8 051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−7 450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Fastigh.skatt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−751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−751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Driftskostn.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−12 498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−13 222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Övr.kostn.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−785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−772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Personalkostn.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−421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−467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Avskrivningar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−9 784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−10 284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Räntekostn.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−7 351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−11 204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Rörelseresultat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−11 678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−14 991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Likviditet - Kassaflöde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8" name="Google Shape;128;p19"/>
          <p:cNvGraphicFramePr/>
          <p:nvPr/>
        </p:nvGraphicFramePr>
        <p:xfrm>
          <a:off x="850392" y="19842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{ABA44FE5-D14B-479A-ADA9-E720DF02E178}</a:tableStyleId>
              </a:tblPr>
              <a:tblGrid>
                <a:gridCol w="1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ED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Prognos 2023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ED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Budget 2024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Intäkter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31 844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31 958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Ränteintäkter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910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1 200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Utgifter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−27 296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−26 662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Räntekostnader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−7 350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−11 204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Resultat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−1 893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−4 708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Försäljning bost.rätt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A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A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EA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Investeringar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-3 000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−12 800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Kassaflöde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−4 893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−11 508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Ingående likviditet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48 705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43 812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1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Utgående likviditet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43 812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32 304</a:t>
                      </a:r>
                      <a:endParaRPr sz="12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118850" marT="0" marB="0" anchor="b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9" name="Google Shape;129;p19"/>
          <p:cNvSpPr txBox="1"/>
          <p:nvPr/>
        </p:nvSpPr>
        <p:spPr>
          <a:xfrm>
            <a:off x="6077525" y="2984335"/>
            <a:ext cx="284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Fönster på Raketgatan 5 och 7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Ventilation på Raketgatan 5, 7 och 9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SzPts val="900"/>
              <a:buFont typeface="Lato"/>
              <a:buChar char="❖"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Fasader Dalheimersgatan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30" name="Google Shape;130;p19"/>
          <p:cNvCxnSpPr>
            <a:endCxn id="129" idx="1"/>
          </p:cNvCxnSpPr>
          <p:nvPr/>
        </p:nvCxnSpPr>
        <p:spPr>
          <a:xfrm rot="10800000" flipH="1">
            <a:off x="5231225" y="3353785"/>
            <a:ext cx="846300" cy="4563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Lån och räntor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3350" y="1208075"/>
            <a:ext cx="5257426" cy="32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394025" y="1353775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Historiska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Avgifter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42" name="Google Shape;142;p21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{ABA44FE5-D14B-479A-ADA9-E720DF02E178}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4675" y="595075"/>
            <a:ext cx="3337300" cy="422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21"/>
          <p:cNvCxnSpPr/>
          <p:nvPr/>
        </p:nvCxnSpPr>
        <p:spPr>
          <a:xfrm rot="10800000">
            <a:off x="1694450" y="3585800"/>
            <a:ext cx="693300" cy="2055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21"/>
          <p:cNvSpPr txBox="1"/>
          <p:nvPr/>
        </p:nvSpPr>
        <p:spPr>
          <a:xfrm>
            <a:off x="410800" y="3414725"/>
            <a:ext cx="13779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Break even i avgift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6572725" y="3585800"/>
            <a:ext cx="1548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300" y="669050"/>
            <a:ext cx="2618725" cy="13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727800" y="131100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Räntor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00" y="1977900"/>
            <a:ext cx="3818750" cy="22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3250" y="1977900"/>
            <a:ext cx="3827184" cy="22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1352</Words>
  <Application>Microsoft Office PowerPoint</Application>
  <PresentationFormat>Bildspel på skärmen (16:9)</PresentationFormat>
  <Paragraphs>276</Paragraphs>
  <Slides>37</Slides>
  <Notes>37</Notes>
  <HiddenSlides>2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37</vt:i4>
      </vt:variant>
    </vt:vector>
  </HeadingPairs>
  <TitlesOfParts>
    <vt:vector size="42" baseType="lpstr">
      <vt:lpstr>Raleway</vt:lpstr>
      <vt:lpstr>Lato</vt:lpstr>
      <vt:lpstr>Calibri</vt:lpstr>
      <vt:lpstr>Arial</vt:lpstr>
      <vt:lpstr>Streamline</vt:lpstr>
      <vt:lpstr>Information från styrelsen</vt:lpstr>
      <vt:lpstr>Agenda</vt:lpstr>
      <vt:lpstr>Presentation av styrelsen</vt:lpstr>
      <vt:lpstr>Agenda</vt:lpstr>
      <vt:lpstr>Budget </vt:lpstr>
      <vt:lpstr>Likviditet - Kassaflöde </vt:lpstr>
      <vt:lpstr>Lån och räntor </vt:lpstr>
      <vt:lpstr>Historiska  Avgifter   </vt:lpstr>
      <vt:lpstr>Räntor  </vt:lpstr>
      <vt:lpstr>Räntepolicy </vt:lpstr>
      <vt:lpstr>Räntepolicy - Nuläge </vt:lpstr>
      <vt:lpstr>Agenda</vt:lpstr>
      <vt:lpstr>Utegruppen</vt:lpstr>
      <vt:lpstr>Renovering av picknickbänkar</vt:lpstr>
      <vt:lpstr>Återställning av arbetsplatserna</vt:lpstr>
      <vt:lpstr>Pergola</vt:lpstr>
      <vt:lpstr>Fler medlemmar</vt:lpstr>
      <vt:lpstr>Agenda</vt:lpstr>
      <vt:lpstr>Styrelsens formella kanaler</vt:lpstr>
      <vt:lpstr>Genomförda och pågående aktiviteter</vt:lpstr>
      <vt:lpstr>Agenda</vt:lpstr>
      <vt:lpstr>Ventilation i röda punkthusen</vt:lpstr>
      <vt:lpstr>Ventilation i röda punkthusen</vt:lpstr>
      <vt:lpstr>Fönsterrenoveringar status</vt:lpstr>
      <vt:lpstr>Fönsterrenoveringar</vt:lpstr>
      <vt:lpstr>Skalskydd, dvs tak, fönster och väggar</vt:lpstr>
      <vt:lpstr>Fuktproblem på Raketgatan 6</vt:lpstr>
      <vt:lpstr>Dalheimersgatan 3</vt:lpstr>
      <vt:lpstr>Dalheimersgatan 3</vt:lpstr>
      <vt:lpstr>Dalheimersgatan 3</vt:lpstr>
      <vt:lpstr>Dalheimersgatan</vt:lpstr>
      <vt:lpstr>Fukt i väggar Dalheimersgatan </vt:lpstr>
      <vt:lpstr>Laddpool för elbilar </vt:lpstr>
      <vt:lpstr>Guldhedsgården</vt:lpstr>
      <vt:lpstr>Guldhedsgården</vt:lpstr>
      <vt:lpstr>Agenda</vt:lpstr>
      <vt:lpstr>Valberedningen har ordet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från styrelsen</dc:title>
  <dc:creator>Eva</dc:creator>
  <cp:lastModifiedBy>Eva Lidén</cp:lastModifiedBy>
  <cp:revision>1</cp:revision>
  <dcterms:modified xsi:type="dcterms:W3CDTF">2023-11-23T11:23:43Z</dcterms:modified>
</cp:coreProperties>
</file>